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4"/>
  </p:sldMasterIdLst>
  <p:notesMasterIdLst>
    <p:notesMasterId r:id="rId14"/>
  </p:notesMasterIdLst>
  <p:sldIdLst>
    <p:sldId id="256" r:id="rId5"/>
    <p:sldId id="277" r:id="rId6"/>
    <p:sldId id="282" r:id="rId7"/>
    <p:sldId id="276" r:id="rId8"/>
    <p:sldId id="279" r:id="rId9"/>
    <p:sldId id="285" r:id="rId10"/>
    <p:sldId id="283" r:id="rId11"/>
    <p:sldId id="260" r:id="rId12"/>
    <p:sldId id="284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Light" panose="020F0302020204030204" pitchFamily="34" charset="0"/>
      <p:regular r:id="rId19"/>
      <p:bold r:id="rId20"/>
      <p:italic r:id="rId21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F2213CB-2540-443B-8B6F-6E960F22504F}">
          <p14:sldIdLst>
            <p14:sldId id="256"/>
            <p14:sldId id="277"/>
            <p14:sldId id="282"/>
            <p14:sldId id="276"/>
            <p14:sldId id="279"/>
            <p14:sldId id="285"/>
            <p14:sldId id="283"/>
            <p14:sldId id="260"/>
            <p14:sldId id="284"/>
          </p14:sldIdLst>
        </p14:section>
        <p14:section name="Appendix" id="{69E05A27-3D5A-44F7-943F-FF2BF659B2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BCE8AE-D20B-57D1-6D36-AA853296C66C}" name="Kathryn Bowen" initials="KB" userId="S::kbowen@sapta.io::11443976-7350-446e-9188-67ae28c006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753"/>
    <a:srgbClr val="545454"/>
    <a:srgbClr val="5DCACC"/>
    <a:srgbClr val="E17A5F"/>
    <a:srgbClr val="E9B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A50CC4-BD32-45F4-B2C2-3AEADE5F6EAD}">
  <a:tblStyle styleId="{EBA50CC4-BD32-45F4-B2C2-3AEADE5F6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41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214b3524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6214b3524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6614990af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6614990af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6201e0346b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6201e0346b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CA" dirty="0"/>
              <a:t>Links to demo video in YouTube: https://</a:t>
            </a:r>
            <a:r>
              <a:rPr lang="en-CA" dirty="0" err="1"/>
              <a:t>www.youtube.com</a:t>
            </a:r>
            <a:r>
              <a:rPr lang="en-CA" dirty="0"/>
              <a:t>/</a:t>
            </a:r>
            <a:r>
              <a:rPr lang="en-CA" dirty="0" err="1"/>
              <a:t>watch?v</a:t>
            </a:r>
            <a:r>
              <a:rPr lang="en-CA" dirty="0"/>
              <a:t>=2KYv-_qBLAs&amp;t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201e0346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201e0346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43062-EDF6-BB4A-0FCF-662991369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07" r="17344"/>
          <a:stretch/>
        </p:blipFill>
        <p:spPr>
          <a:xfrm>
            <a:off x="3775353" y="0"/>
            <a:ext cx="5368647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816CB6-D82C-4234-B040-135CF9D54475}"/>
              </a:ext>
            </a:extLst>
          </p:cNvPr>
          <p:cNvSpPr/>
          <p:nvPr userDrawn="1"/>
        </p:nvSpPr>
        <p:spPr>
          <a:xfrm>
            <a:off x="0" y="0"/>
            <a:ext cx="4023360" cy="5143500"/>
          </a:xfrm>
          <a:prstGeom prst="rect">
            <a:avLst/>
          </a:prstGeom>
          <a:solidFill>
            <a:srgbClr val="2B4753"/>
          </a:solidFill>
          <a:ln>
            <a:solidFill>
              <a:srgbClr val="2B47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8" t="30389" r="13106" b="39888"/>
          <a:stretch/>
        </p:blipFill>
        <p:spPr>
          <a:xfrm>
            <a:off x="196575" y="625850"/>
            <a:ext cx="3209000" cy="13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1_Title slide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75"/>
            <a:ext cx="9144003" cy="51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8" t="30389" r="13106" b="39888"/>
          <a:stretch/>
        </p:blipFill>
        <p:spPr>
          <a:xfrm>
            <a:off x="196575" y="625850"/>
            <a:ext cx="3209000" cy="132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19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FCACC"/>
              </a:buClr>
              <a:buSzPts val="2800"/>
              <a:buFont typeface="Roboto"/>
              <a:buNone/>
              <a:defRPr>
                <a:solidFill>
                  <a:srgbClr val="5FCA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29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Roboto Light"/>
              <a:buChar char="●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○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■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●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○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■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●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○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Roboto Light"/>
              <a:buChar char="■"/>
              <a:defRPr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25975" y="4607725"/>
            <a:ext cx="9170100" cy="548700"/>
          </a:xfrm>
          <a:prstGeom prst="rect">
            <a:avLst/>
          </a:prstGeom>
          <a:gradFill>
            <a:gsLst>
              <a:gs pos="0">
                <a:srgbClr val="5FCACC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3" r="16160" b="25528"/>
          <a:stretch/>
        </p:blipFill>
        <p:spPr>
          <a:xfrm>
            <a:off x="8051150" y="4703625"/>
            <a:ext cx="929475" cy="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343175" y="6559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Roboto Light"/>
              <a:buNone/>
              <a:defRPr sz="16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CACC"/>
              </a:buClr>
              <a:buSzPts val="2800"/>
              <a:buFont typeface="Roboto"/>
              <a:buNone/>
              <a:defRPr>
                <a:solidFill>
                  <a:srgbClr val="5FCA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25975" y="4607725"/>
            <a:ext cx="9170100" cy="548700"/>
          </a:xfrm>
          <a:prstGeom prst="rect">
            <a:avLst/>
          </a:prstGeom>
          <a:gradFill>
            <a:gsLst>
              <a:gs pos="0">
                <a:srgbClr val="5FCACC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3" r="16160" b="25528"/>
          <a:stretch/>
        </p:blipFill>
        <p:spPr>
          <a:xfrm>
            <a:off x="8051150" y="4703625"/>
            <a:ext cx="929475" cy="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69168-3228-BC42-DA10-2FC601BCE5A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4753"/>
          </a:solidFill>
          <a:ln>
            <a:solidFill>
              <a:srgbClr val="2B47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1DF37F-9347-713D-30A0-79493F70F682}"/>
              </a:ext>
            </a:extLst>
          </p:cNvPr>
          <p:cNvGrpSpPr/>
          <p:nvPr userDrawn="1"/>
        </p:nvGrpSpPr>
        <p:grpSpPr>
          <a:xfrm>
            <a:off x="2097900" y="803311"/>
            <a:ext cx="4948200" cy="3524982"/>
            <a:chOff x="2101550" y="803311"/>
            <a:chExt cx="4948200" cy="3524982"/>
          </a:xfrm>
        </p:grpSpPr>
        <p:sp>
          <p:nvSpPr>
            <p:cNvPr id="25" name="Google Shape;25;p5"/>
            <p:cNvSpPr txBox="1"/>
            <p:nvPr/>
          </p:nvSpPr>
          <p:spPr>
            <a:xfrm>
              <a:off x="2101550" y="1477827"/>
              <a:ext cx="4948200" cy="17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rgbClr val="5DC9CC"/>
                  </a:solidFill>
                  <a:latin typeface="Roboto"/>
                  <a:ea typeface="Roboto"/>
                  <a:cs typeface="Roboto"/>
                  <a:sym typeface="Roboto"/>
                </a:rPr>
                <a:t>Thank You</a:t>
              </a:r>
              <a:endParaRPr sz="7200">
                <a:solidFill>
                  <a:srgbClr val="5DC9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" name="Google Shape;31;p5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638" t="30389" r="13106" b="39888"/>
            <a:stretch/>
          </p:blipFill>
          <p:spPr>
            <a:xfrm>
              <a:off x="3482342" y="803311"/>
              <a:ext cx="2186616" cy="899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Google Shape;25;p5">
              <a:extLst>
                <a:ext uri="{FF2B5EF4-FFF2-40B4-BE49-F238E27FC236}">
                  <a16:creationId xmlns:a16="http://schemas.microsoft.com/office/drawing/2014/main" id="{B8645E79-3CDD-4597-0EC8-6D1C9DACC7A7}"/>
                </a:ext>
              </a:extLst>
            </p:cNvPr>
            <p:cNvSpPr txBox="1"/>
            <p:nvPr userDrawn="1"/>
          </p:nvSpPr>
          <p:spPr>
            <a:xfrm>
              <a:off x="2101550" y="2554393"/>
              <a:ext cx="4948200" cy="17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chemeClr val="bg1"/>
                  </a:solidFill>
                  <a:latin typeface="Roboto Light"/>
                  <a:ea typeface="Roboto"/>
                  <a:cs typeface="Roboto Light"/>
                  <a:sym typeface="Roboto"/>
                </a:rPr>
                <a:t>Learn more at sapta.io</a:t>
              </a:r>
              <a:endParaRPr sz="2500" b="0" i="0" u="none" strike="noStrike" cap="none" dirty="0">
                <a:solidFill>
                  <a:schemeClr val="bg1"/>
                </a:solidFill>
                <a:latin typeface="Roboto Light"/>
                <a:ea typeface="Roboto"/>
                <a:cs typeface="Roboto Light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00" y="0"/>
            <a:ext cx="931755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0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49" r:id="rId3"/>
    <p:sldLayoutId id="2147483650" r:id="rId4"/>
    <p:sldLayoutId id="2147483651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2KYv-_qBLAs?feature=oembed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 rot="5400647">
            <a:off x="964120" y="1062962"/>
            <a:ext cx="1595100" cy="3652649"/>
          </a:xfrm>
          <a:prstGeom prst="round2SameRect">
            <a:avLst>
              <a:gd name="adj1" fmla="val 7869"/>
              <a:gd name="adj2" fmla="val 0"/>
            </a:avLst>
          </a:prstGeom>
          <a:solidFill>
            <a:srgbClr val="5FC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4294967295"/>
          </p:nvPr>
        </p:nvSpPr>
        <p:spPr>
          <a:xfrm>
            <a:off x="352750" y="2358100"/>
            <a:ext cx="3240195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Lead Change With Confidence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352750" y="4268800"/>
            <a:ext cx="36528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ea typeface="Roboto Light"/>
                <a:sym typeface="Roboto Light"/>
              </a:rPr>
              <a:t>&lt;Name&gt;, &lt;Title&gt;</a:t>
            </a:r>
            <a:endParaRPr lang="en-US">
              <a:solidFill>
                <a:schemeClr val="lt1"/>
              </a:solidFill>
              <a:ea typeface="Roboto Light"/>
              <a:sym typeface="Roboto Light"/>
            </a:endParaRPr>
          </a:p>
          <a:p>
            <a:r>
              <a:rPr lang="en-CA">
                <a:solidFill>
                  <a:schemeClr val="lt1"/>
                </a:solidFill>
                <a:ea typeface="Roboto Light"/>
                <a:sym typeface="Roboto Light"/>
              </a:rPr>
              <a:t>&lt;Enter Date&gt;</a:t>
            </a:r>
            <a:endParaRPr lang="en-US">
              <a:solidFill>
                <a:schemeClr val="lt1"/>
              </a:solidFill>
              <a:ea typeface="Roboto Ligh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E98D55-734D-8B20-D9D1-6212BE0F0F27}"/>
              </a:ext>
            </a:extLst>
          </p:cNvPr>
          <p:cNvSpPr/>
          <p:nvPr/>
        </p:nvSpPr>
        <p:spPr>
          <a:xfrm>
            <a:off x="-129309" y="0"/>
            <a:ext cx="9430327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1650" y="1053828"/>
            <a:ext cx="2854800" cy="2855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" name="Google Shape;48;p9"/>
          <p:cNvSpPr txBox="1"/>
          <p:nvPr/>
        </p:nvSpPr>
        <p:spPr>
          <a:xfrm>
            <a:off x="571175" y="1275700"/>
            <a:ext cx="4593300" cy="24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5000"/>
              </a:lnSpc>
              <a:buClr>
                <a:schemeClr val="dk1"/>
              </a:buClr>
              <a:buSzPts val="1100"/>
            </a:pPr>
            <a:r>
              <a:rPr lang="en" sz="3000" dirty="0">
                <a:solidFill>
                  <a:srgbClr val="2B4753"/>
                </a:solidFill>
                <a:latin typeface="Roboto"/>
                <a:ea typeface="Roboto"/>
                <a:cs typeface="Roboto"/>
                <a:sym typeface="Roboto"/>
              </a:rPr>
              <a:t>“The one most adaptable to change is the one that survives.”</a:t>
            </a:r>
            <a:endParaRPr sz="3000" dirty="0">
              <a:solidFill>
                <a:srgbClr val="2B47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Charles Darwin, naturalist, geologist and biologist</a:t>
            </a:r>
            <a:endParaRPr sz="1200" dirty="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3" name="Google Shape;16;p3">
            <a:extLst>
              <a:ext uri="{FF2B5EF4-FFF2-40B4-BE49-F238E27FC236}">
                <a16:creationId xmlns:a16="http://schemas.microsoft.com/office/drawing/2014/main" id="{D2681395-40F9-6C91-2729-F24A9E51FE3C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3" r="16160" b="25528"/>
          <a:stretch/>
        </p:blipFill>
        <p:spPr>
          <a:xfrm>
            <a:off x="8051150" y="4703625"/>
            <a:ext cx="929475" cy="3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36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erson shaking hands&#10;&#10;Description automatically generated">
            <a:extLst>
              <a:ext uri="{FF2B5EF4-FFF2-40B4-BE49-F238E27FC236}">
                <a16:creationId xmlns:a16="http://schemas.microsoft.com/office/drawing/2014/main" id="{8749FCBD-D65B-9D96-1F9B-AEC9733006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102"/>
          <a:stretch/>
        </p:blipFill>
        <p:spPr>
          <a:xfrm>
            <a:off x="6322029" y="1186898"/>
            <a:ext cx="2624830" cy="1759839"/>
          </a:xfrm>
          <a:prstGeom prst="rect">
            <a:avLst/>
          </a:prstGeom>
        </p:spPr>
      </p:pic>
      <p:pic>
        <p:nvPicPr>
          <p:cNvPr id="21" name="Picture 20" descr="A close-up of a paper&#10;&#10;Description automatically generated">
            <a:extLst>
              <a:ext uri="{FF2B5EF4-FFF2-40B4-BE49-F238E27FC236}">
                <a16:creationId xmlns:a16="http://schemas.microsoft.com/office/drawing/2014/main" id="{323BF25C-3ED7-1B4B-2CCD-76CB492D4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53"/>
          <a:stretch/>
        </p:blipFill>
        <p:spPr>
          <a:xfrm>
            <a:off x="3339259" y="1186898"/>
            <a:ext cx="2586113" cy="1753754"/>
          </a:xfrm>
          <a:prstGeom prst="rect">
            <a:avLst/>
          </a:prstGeom>
        </p:spPr>
      </p:pic>
      <p:pic>
        <p:nvPicPr>
          <p:cNvPr id="17" name="Picture 16" descr="A person typing on a computer&#10;&#10;Description automatically generated">
            <a:extLst>
              <a:ext uri="{FF2B5EF4-FFF2-40B4-BE49-F238E27FC236}">
                <a16:creationId xmlns:a16="http://schemas.microsoft.com/office/drawing/2014/main" id="{B60EE2B5-DCF9-CFD4-6170-17DAEDDBB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102"/>
          <a:stretch/>
        </p:blipFill>
        <p:spPr>
          <a:xfrm>
            <a:off x="359446" y="1186898"/>
            <a:ext cx="2615753" cy="1753754"/>
          </a:xfrm>
          <a:prstGeom prst="rect">
            <a:avLst/>
          </a:prstGeom>
        </p:spPr>
      </p:pic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BA3FCE2C-5EA6-4987-179E-DE12A004F77F}"/>
              </a:ext>
            </a:extLst>
          </p:cNvPr>
          <p:cNvSpPr/>
          <p:nvPr/>
        </p:nvSpPr>
        <p:spPr>
          <a:xfrm rot="10800000">
            <a:off x="3350887" y="2579501"/>
            <a:ext cx="2562899" cy="1505528"/>
          </a:xfrm>
          <a:prstGeom prst="round2SameRect">
            <a:avLst>
              <a:gd name="adj1" fmla="val 6556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E9A7E049-6777-4DC1-913C-507DA415BF92}"/>
              </a:ext>
            </a:extLst>
          </p:cNvPr>
          <p:cNvSpPr/>
          <p:nvPr/>
        </p:nvSpPr>
        <p:spPr>
          <a:xfrm rot="10800000">
            <a:off x="6332633" y="2579501"/>
            <a:ext cx="2562899" cy="1505528"/>
          </a:xfrm>
          <a:prstGeom prst="round2SameRect">
            <a:avLst>
              <a:gd name="adj1" fmla="val 4715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98D30CDD-2A2F-2519-AAFF-373141D6EB57}"/>
              </a:ext>
            </a:extLst>
          </p:cNvPr>
          <p:cNvSpPr/>
          <p:nvPr/>
        </p:nvSpPr>
        <p:spPr>
          <a:xfrm rot="10800000">
            <a:off x="369098" y="2579501"/>
            <a:ext cx="2562899" cy="1505528"/>
          </a:xfrm>
          <a:prstGeom prst="round2SameRect">
            <a:avLst>
              <a:gd name="adj1" fmla="val 6556"/>
              <a:gd name="adj2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55;p10">
            <a:extLst>
              <a:ext uri="{FF2B5EF4-FFF2-40B4-BE49-F238E27FC236}">
                <a16:creationId xmlns:a16="http://schemas.microsoft.com/office/drawing/2014/main" id="{383C7D03-3936-11C2-91BC-3C21675B0278}"/>
              </a:ext>
            </a:extLst>
          </p:cNvPr>
          <p:cNvSpPr/>
          <p:nvPr/>
        </p:nvSpPr>
        <p:spPr>
          <a:xfrm>
            <a:off x="369100" y="2511895"/>
            <a:ext cx="2562900" cy="1385454"/>
          </a:xfrm>
          <a:prstGeom prst="roundRect">
            <a:avLst>
              <a:gd name="adj" fmla="val 6035"/>
            </a:avLst>
          </a:prstGeom>
          <a:noFill/>
          <a:ln>
            <a:noFill/>
          </a:ln>
        </p:spPr>
        <p:txBody>
          <a:bodyPr spcFirstLastPara="1" wrap="square" lIns="91425" tIns="36576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rgbClr val="2A4753"/>
                </a:solidFill>
                <a:latin typeface="Roboto"/>
                <a:ea typeface="Roboto"/>
                <a:cs typeface="Roboto"/>
                <a:sym typeface="Roboto"/>
              </a:rPr>
              <a:t>Evolving Technology</a:t>
            </a:r>
            <a:endParaRPr sz="1200">
              <a:solidFill>
                <a:srgbClr val="2A47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Generative AI is impacting all areas of the business and life in general.</a:t>
            </a: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" name="Google Shape;56;p10">
            <a:extLst>
              <a:ext uri="{FF2B5EF4-FFF2-40B4-BE49-F238E27FC236}">
                <a16:creationId xmlns:a16="http://schemas.microsoft.com/office/drawing/2014/main" id="{262DFC6B-459A-6DA4-2866-FA3B3819ABFD}"/>
              </a:ext>
            </a:extLst>
          </p:cNvPr>
          <p:cNvSpPr/>
          <p:nvPr/>
        </p:nvSpPr>
        <p:spPr>
          <a:xfrm>
            <a:off x="3462679" y="2511895"/>
            <a:ext cx="2339314" cy="1117600"/>
          </a:xfrm>
          <a:prstGeom prst="roundRect">
            <a:avLst>
              <a:gd name="adj" fmla="val 5701"/>
            </a:avLst>
          </a:prstGeom>
          <a:noFill/>
          <a:ln>
            <a:noFill/>
          </a:ln>
        </p:spPr>
        <p:txBody>
          <a:bodyPr spcFirstLastPara="1" wrap="square" lIns="91425" tIns="365760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CA" sz="1200">
                <a:solidFill>
                  <a:srgbClr val="2A4753"/>
                </a:solidFill>
                <a:latin typeface="Roboto"/>
                <a:ea typeface="Roboto"/>
                <a:cs typeface="Roboto"/>
                <a:sym typeface="Roboto"/>
              </a:rPr>
              <a:t>Economic Pressures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/>
            <a:r>
              <a:rPr lang="en-CA" sz="12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High inflation and mass layoffs are forcing companies to do more with less.</a:t>
            </a: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" name="Google Shape;57;p10">
            <a:extLst>
              <a:ext uri="{FF2B5EF4-FFF2-40B4-BE49-F238E27FC236}">
                <a16:creationId xmlns:a16="http://schemas.microsoft.com/office/drawing/2014/main" id="{7990032C-4FE6-9094-69B5-CBE19D691D7F}"/>
              </a:ext>
            </a:extLst>
          </p:cNvPr>
          <p:cNvSpPr/>
          <p:nvPr/>
        </p:nvSpPr>
        <p:spPr>
          <a:xfrm>
            <a:off x="6405614" y="2511895"/>
            <a:ext cx="2416936" cy="1385454"/>
          </a:xfrm>
          <a:prstGeom prst="roundRect">
            <a:avLst>
              <a:gd name="adj" fmla="val 6062"/>
            </a:avLst>
          </a:prstGeom>
          <a:noFill/>
          <a:ln>
            <a:noFill/>
          </a:ln>
        </p:spPr>
        <p:txBody>
          <a:bodyPr spcFirstLastPara="1" wrap="square" lIns="91425" tIns="365760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CA" sz="1200">
                <a:solidFill>
                  <a:srgbClr val="2A4753"/>
                </a:solidFill>
                <a:latin typeface="Roboto"/>
                <a:ea typeface="Roboto"/>
                <a:cs typeface="Roboto"/>
                <a:sym typeface="Roboto"/>
              </a:rPr>
              <a:t>Customer Expectations</a:t>
            </a:r>
            <a:endParaRPr sz="1200">
              <a:solidFill>
                <a:srgbClr val="2A475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-CA"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/>
            <a:r>
              <a:rPr lang="en-CA" sz="12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Customers want immediate and  personalized services and access to the latest technology.</a:t>
            </a: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DD8EAA-D620-5581-B0EA-7738C95231A1}"/>
              </a:ext>
            </a:extLst>
          </p:cNvPr>
          <p:cNvSpPr txBox="1">
            <a:spLocks/>
          </p:cNvSpPr>
          <p:nvPr/>
        </p:nvSpPr>
        <p:spPr>
          <a:xfrm>
            <a:off x="311700" y="3505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CC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5FCA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Today’s business climate demands agility</a:t>
            </a:r>
          </a:p>
        </p:txBody>
      </p:sp>
    </p:spTree>
    <p:extLst>
      <p:ext uri="{BB962C8B-B14F-4D97-AF65-F5344CB8AC3E}">
        <p14:creationId xmlns:p14="http://schemas.microsoft.com/office/powerpoint/2010/main" val="288428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369100" y="1412075"/>
            <a:ext cx="2562900" cy="2528989"/>
          </a:xfrm>
          <a:prstGeom prst="roundRect">
            <a:avLst>
              <a:gd name="adj" fmla="val 6035"/>
            </a:avLst>
          </a:prstGeom>
          <a:solidFill>
            <a:srgbClr val="EEEEF0"/>
          </a:solidFill>
          <a:ln>
            <a:noFill/>
          </a:ln>
        </p:spPr>
        <p:txBody>
          <a:bodyPr spcFirstLastPara="1" wrap="square" lIns="91425" tIns="36576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A4753"/>
                </a:solidFill>
                <a:latin typeface="Roboto"/>
                <a:ea typeface="Roboto"/>
                <a:cs typeface="Roboto"/>
                <a:sym typeface="Roboto"/>
              </a:rPr>
              <a:t>Only 10%</a:t>
            </a:r>
            <a:endParaRPr sz="2000">
              <a:solidFill>
                <a:srgbClr val="2A47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of organizations successfully execute strategic planning.</a:t>
            </a: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Source: Who's Responsible for Strategic Planning? | Harvard Business School Online, Dec 2022</a:t>
            </a:r>
            <a:endParaRPr sz="8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3350887" y="1412075"/>
            <a:ext cx="2562900" cy="2528989"/>
          </a:xfrm>
          <a:prstGeom prst="roundRect">
            <a:avLst>
              <a:gd name="adj" fmla="val 5701"/>
            </a:avLst>
          </a:prstGeom>
          <a:solidFill>
            <a:srgbClr val="EEEEF0"/>
          </a:solidFill>
          <a:ln>
            <a:noFill/>
          </a:ln>
        </p:spPr>
        <p:txBody>
          <a:bodyPr spcFirstLastPara="1" wrap="square" lIns="91425" tIns="365760" rIns="91425" bIns="91425" anchor="t" anchorCtr="0">
            <a:noAutofit/>
          </a:bodyPr>
          <a:lstStyle/>
          <a:p>
            <a:pPr algn="ctr"/>
            <a:r>
              <a:rPr lang="en" sz="2000">
                <a:solidFill>
                  <a:srgbClr val="2A4753"/>
                </a:solidFill>
                <a:latin typeface="Roboto"/>
                <a:ea typeface="Roboto"/>
                <a:cs typeface="Roboto"/>
                <a:sym typeface="Roboto"/>
              </a:rPr>
              <a:t>Only 13-16%</a:t>
            </a:r>
            <a:endParaRPr lang="en-US" sz="2000">
              <a:solidFill>
                <a:srgbClr val="2A4753"/>
              </a:solidFill>
              <a:latin typeface="Roboto"/>
              <a:ea typeface="Roboto"/>
              <a:cs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of organizations are highly effective at re-prioritizing work and investment to respond to change.</a:t>
            </a: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" sz="8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Source: 9 Actions SPM Leaders Must Take To Navigate Economic Headwinds | Gartner, Inc –  26 June 2023</a:t>
            </a:r>
            <a:endParaRPr sz="8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A475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6332657" y="1412075"/>
            <a:ext cx="2562900" cy="2528989"/>
          </a:xfrm>
          <a:prstGeom prst="roundRect">
            <a:avLst>
              <a:gd name="adj" fmla="val 6062"/>
            </a:avLst>
          </a:prstGeom>
          <a:solidFill>
            <a:srgbClr val="EEEEF0"/>
          </a:solidFill>
          <a:ln>
            <a:noFill/>
          </a:ln>
        </p:spPr>
        <p:txBody>
          <a:bodyPr spcFirstLastPara="1" wrap="square" lIns="91425" tIns="365760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000">
                <a:solidFill>
                  <a:srgbClr val="2A4753"/>
                </a:solidFill>
                <a:latin typeface="Roboto"/>
                <a:ea typeface="Roboto"/>
                <a:cs typeface="Roboto"/>
                <a:sym typeface="Roboto"/>
              </a:rPr>
              <a:t>4 out of 5 </a:t>
            </a:r>
            <a:endParaRPr sz="2000">
              <a:solidFill>
                <a:srgbClr val="2A47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/>
            <a:r>
              <a:rPr lang="en" sz="12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CFOs say their capital allocation process needs to be improved with better access to data. </a:t>
            </a:r>
            <a:endParaRPr sz="12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45454"/>
                </a:solidFill>
                <a:latin typeface="Roboto Light"/>
                <a:ea typeface="Roboto Light"/>
                <a:cs typeface="Roboto Light"/>
                <a:sym typeface="Roboto Light"/>
              </a:rPr>
              <a:t>Source: Is your capital allocation strategy a long-term plan or short-term fix? | EY – Global, Mar 2021</a:t>
            </a:r>
            <a:endParaRPr sz="800"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4545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33DE67-6CA8-AE1A-256F-0BD07A43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053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/>
              <a:t>However, most business strategies are not agile</a:t>
            </a:r>
          </a:p>
        </p:txBody>
      </p:sp>
    </p:spTree>
    <p:extLst>
      <p:ext uri="{BB962C8B-B14F-4D97-AF65-F5344CB8AC3E}">
        <p14:creationId xmlns:p14="http://schemas.microsoft.com/office/powerpoint/2010/main" val="112823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87E2-9ADA-D85E-C0E2-BFABFE38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053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/>
              <a:t>Introducing Sapta’s adaptive strategy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53528-CD01-3B6E-B80A-2B67A646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84" y="1213867"/>
            <a:ext cx="3793956" cy="2953793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 dirty="0">
                <a:sym typeface="Arial"/>
              </a:rPr>
              <a:t>Empowering the C-Suite to quickly and confidently adapt corporate strategies to meet changing market demands: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200" dirty="0">
              <a:sym typeface="Arial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200" dirty="0">
                <a:sym typeface="Arial"/>
              </a:rPr>
              <a:t>Supercharge innovation by crowdsourcing ideas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200" dirty="0">
              <a:sym typeface="Arial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200" dirty="0">
                <a:sym typeface="Arial"/>
              </a:rPr>
              <a:t>Foster top-to-bottom and side-to-side alignment on corporate strategies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200" dirty="0">
              <a:sym typeface="Arial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200" dirty="0">
                <a:sym typeface="Arial"/>
              </a:rPr>
              <a:t>Identify &amp; mitigate risks with real-time scenario modeling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200" dirty="0">
              <a:sym typeface="Arial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200" dirty="0">
                <a:sym typeface="Arial"/>
              </a:rPr>
              <a:t>Monitor your strategic health with a single pane of glass dashboard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32316-A489-42A6-ADD3-A31F9892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330"/>
            <a:ext cx="4159716" cy="31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261B-CA84-972A-9318-8BBE0904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Six integrated products bring together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2106B-ECFD-7800-5458-28A42D063F60}"/>
              </a:ext>
            </a:extLst>
          </p:cNvPr>
          <p:cNvSpPr txBox="1"/>
          <p:nvPr/>
        </p:nvSpPr>
        <p:spPr>
          <a:xfrm>
            <a:off x="311700" y="706904"/>
            <a:ext cx="873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5FCACC"/>
                </a:solidFill>
                <a:latin typeface="Roboto"/>
                <a:ea typeface="Roboto"/>
                <a:cs typeface="Roboto"/>
                <a:sym typeface="Roboto"/>
              </a:rPr>
              <a:t>Open Innovation,  Strategic Portfolio Management, and Capital Allocation</a:t>
            </a:r>
          </a:p>
          <a:p>
            <a:r>
              <a:rPr lang="en-US" sz="1600">
                <a:solidFill>
                  <a:srgbClr val="5FCA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2EE1B-9488-CA5F-1C89-A96F36AA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91679"/>
            <a:ext cx="8545558" cy="28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112680-E77D-A4B2-9207-35103E93E2A8}"/>
              </a:ext>
            </a:extLst>
          </p:cNvPr>
          <p:cNvSpPr/>
          <p:nvPr/>
        </p:nvSpPr>
        <p:spPr>
          <a:xfrm>
            <a:off x="0" y="0"/>
            <a:ext cx="9299643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Accelerate Your Strategic Decision-making With Sapta">
            <a:hlinkClick r:id="" action="ppaction://media"/>
            <a:extLst>
              <a:ext uri="{FF2B5EF4-FFF2-40B4-BE49-F238E27FC236}">
                <a16:creationId xmlns:a16="http://schemas.microsoft.com/office/drawing/2014/main" id="{22D2F3E8-F661-BFCD-8E74-03C9349850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952" y="-13616"/>
            <a:ext cx="9151738" cy="51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C5F25A-A1F4-E350-6F75-25CC682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053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/>
              <a:t>Choose the plan that fits your needs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5EFE9-AFE0-BD9E-29DC-1B18D0871877}"/>
              </a:ext>
            </a:extLst>
          </p:cNvPr>
          <p:cNvSpPr txBox="1"/>
          <p:nvPr/>
        </p:nvSpPr>
        <p:spPr>
          <a:xfrm>
            <a:off x="446873" y="4311324"/>
            <a:ext cx="3864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>
                <a:solidFill>
                  <a:srgbClr val="545454"/>
                </a:solidFill>
                <a:latin typeface="Roboto Light"/>
                <a:cs typeface="Roboto Light"/>
              </a:rPr>
              <a:t>*Incentivized pricing available for 500+ users</a:t>
            </a:r>
            <a:endParaRPr lang="en-US" sz="1000">
              <a:solidFill>
                <a:srgbClr val="545454"/>
              </a:solidFill>
              <a:latin typeface="Roboto Light"/>
              <a:cs typeface="Roboto Ligh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0DE71-5203-8264-BB26-00F3EC1A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23" y="941124"/>
            <a:ext cx="7941754" cy="32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40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35aec1-3ae6-4e45-89c5-c180ca099f46">
      <Terms xmlns="http://schemas.microsoft.com/office/infopath/2007/PartnerControls"/>
    </lcf76f155ced4ddcb4097134ff3c332f>
    <TaxCatchAll xmlns="5a9fa117-2db5-46f0-bbc3-e7f5e8f57215" xsi:nil="true"/>
    <SharedWithUsers xmlns="5a9fa117-2db5-46f0-bbc3-e7f5e8f57215">
      <UserInfo>
        <DisplayName>Devan Pala</DisplayName>
        <AccountId>24</AccountId>
        <AccountType/>
      </UserInfo>
      <UserInfo>
        <DisplayName>Vimi Rao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DF5B3799C3B48B9EA16EAB7435A99" ma:contentTypeVersion="14" ma:contentTypeDescription="Create a new document." ma:contentTypeScope="" ma:versionID="948e69a267fa6ca5e525e9a58b010c66">
  <xsd:schema xmlns:xsd="http://www.w3.org/2001/XMLSchema" xmlns:xs="http://www.w3.org/2001/XMLSchema" xmlns:p="http://schemas.microsoft.com/office/2006/metadata/properties" xmlns:ns2="5a9fa117-2db5-46f0-bbc3-e7f5e8f57215" xmlns:ns3="d335aec1-3ae6-4e45-89c5-c180ca099f46" targetNamespace="http://schemas.microsoft.com/office/2006/metadata/properties" ma:root="true" ma:fieldsID="56aa1a67a32f598bea6d594fb2bd538a" ns2:_="" ns3:_="">
    <xsd:import namespace="5a9fa117-2db5-46f0-bbc3-e7f5e8f57215"/>
    <xsd:import namespace="d335aec1-3ae6-4e45-89c5-c180ca099f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fa117-2db5-46f0-bbc3-e7f5e8f572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cd9b47a-b60c-41d2-8da2-59d4292c6976}" ma:internalName="TaxCatchAll" ma:showField="CatchAllData" ma:web="5a9fa117-2db5-46f0-bbc3-e7f5e8f572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5aec1-3ae6-4e45-89c5-c180ca099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5eefb6-15d7-46c1-a3ec-0ee5cea5e8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A19A5-9E48-4CDD-B787-34054226CB85}">
  <ds:schemaRefs>
    <ds:schemaRef ds:uri="http://www.w3.org/XML/1998/namespace"/>
    <ds:schemaRef ds:uri="http://schemas.microsoft.com/office/2006/documentManagement/types"/>
    <ds:schemaRef ds:uri="http://purl.org/dc/terms/"/>
    <ds:schemaRef ds:uri="d335aec1-3ae6-4e45-89c5-c180ca099f4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a9fa117-2db5-46f0-bbc3-e7f5e8f5721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6B32D4D-FFA1-46A1-86D5-FA893CA14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C1C7C-A78E-4FD2-9429-2DADB87F77FD}">
  <ds:schemaRefs>
    <ds:schemaRef ds:uri="5a9fa117-2db5-46f0-bbc3-e7f5e8f57215"/>
    <ds:schemaRef ds:uri="d335aec1-3ae6-4e45-89c5-c180ca099f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308</Words>
  <Application>Microsoft Macintosh PowerPoint</Application>
  <PresentationFormat>On-screen Show (16:9)</PresentationFormat>
  <Paragraphs>51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 Light</vt:lpstr>
      <vt:lpstr>Roboto</vt:lpstr>
      <vt:lpstr>Simple Light</vt:lpstr>
      <vt:lpstr>Lead Change With Confidence</vt:lpstr>
      <vt:lpstr>PowerPoint Presentation</vt:lpstr>
      <vt:lpstr>PowerPoint Presentation</vt:lpstr>
      <vt:lpstr>However, most business strategies are not agile</vt:lpstr>
      <vt:lpstr>Introducing Sapta’s adaptive strategy platform</vt:lpstr>
      <vt:lpstr>Six integrated products bring together </vt:lpstr>
      <vt:lpstr>PowerPoint Presentation</vt:lpstr>
      <vt:lpstr>PowerPoint Presentation</vt:lpstr>
      <vt:lpstr>Choose the plan that fits your needs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Sapta Presentation Template</dc:title>
  <cp:lastModifiedBy>Kathryn Bowen</cp:lastModifiedBy>
  <cp:revision>5</cp:revision>
  <dcterms:modified xsi:type="dcterms:W3CDTF">2024-04-11T21:08:22Z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0x010100F5BDF5B3799C3B48B9EA16EAB7435A99</vt:lpwstr>
  </property>
  <property fmtid="{D5CDD505-2E9C-101B-9397-08002B2CF9AE}" pid="3" name="MediaServiceImageTags">
    <vt:lpwstr/>
  </property>
</Properties>
</file>